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3" r:id="rId6"/>
    <p:sldId id="273" r:id="rId7"/>
    <p:sldId id="274" r:id="rId8"/>
    <p:sldId id="270" r:id="rId9"/>
    <p:sldId id="262" r:id="rId10"/>
    <p:sldId id="266"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5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2BA0A-4862-42F2-AF07-ABCA42FC64ED}" type="datetimeFigureOut">
              <a:rPr lang="en-US" smtClean="0"/>
              <a:t>11/19/2024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4E58C9-F407-4344-B098-2C5DCCB2C145}" type="slidenum">
              <a:rPr lang="en-US" smtClean="0"/>
              <a:t>‹#›</a:t>
            </a:fld>
            <a:endParaRPr lang="en-US"/>
          </a:p>
        </p:txBody>
      </p:sp>
    </p:spTree>
    <p:extLst>
      <p:ext uri="{BB962C8B-B14F-4D97-AF65-F5344CB8AC3E}">
        <p14:creationId xmlns:p14="http://schemas.microsoft.com/office/powerpoint/2010/main" val="19703868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a-GE" dirty="0"/>
          </a:p>
          <a:p>
            <a:endParaRPr lang="ka-GE" dirty="0"/>
          </a:p>
          <a:p>
            <a:endParaRPr lang="ka-GE" dirty="0"/>
          </a:p>
          <a:p>
            <a:endParaRPr lang="en-US" dirty="0"/>
          </a:p>
        </p:txBody>
      </p:sp>
      <p:sp>
        <p:nvSpPr>
          <p:cNvPr id="4" name="Slide Number Placeholder 3"/>
          <p:cNvSpPr>
            <a:spLocks noGrp="1"/>
          </p:cNvSpPr>
          <p:nvPr>
            <p:ph type="sldNum" sz="quarter" idx="10"/>
          </p:nvPr>
        </p:nvSpPr>
        <p:spPr/>
        <p:txBody>
          <a:bodyPr/>
          <a:lstStyle/>
          <a:p>
            <a:fld id="{314E58C9-F407-4344-B098-2C5DCCB2C145}" type="slidenum">
              <a:rPr lang="en-US" smtClean="0"/>
              <a:t>1</a:t>
            </a:fld>
            <a:endParaRPr lang="en-US"/>
          </a:p>
        </p:txBody>
      </p:sp>
    </p:spTree>
    <p:extLst>
      <p:ext uri="{BB962C8B-B14F-4D97-AF65-F5344CB8AC3E}">
        <p14:creationId xmlns:p14="http://schemas.microsoft.com/office/powerpoint/2010/main" val="206324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4E58C9-F407-4344-B098-2C5DCCB2C145}" type="slidenum">
              <a:rPr lang="en-US" smtClean="0"/>
              <a:t>8</a:t>
            </a:fld>
            <a:endParaRPr lang="en-US"/>
          </a:p>
        </p:txBody>
      </p:sp>
    </p:spTree>
    <p:extLst>
      <p:ext uri="{BB962C8B-B14F-4D97-AF65-F5344CB8AC3E}">
        <p14:creationId xmlns:p14="http://schemas.microsoft.com/office/powerpoint/2010/main" val="2077355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D5EB4C1-BACA-4836-9E38-CA1BFAF294C6}"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850047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5EB4C1-BACA-4836-9E38-CA1BFAF294C6}"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3483318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5EB4C1-BACA-4836-9E38-CA1BFAF294C6}"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1737050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D5EB4C1-BACA-4836-9E38-CA1BFAF294C6}"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3142984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D5EB4C1-BACA-4836-9E38-CA1BFAF294C6}" type="datetimeFigureOut">
              <a:rPr lang="en-US" smtClean="0"/>
              <a:t>11/19/2024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1502272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D5EB4C1-BACA-4836-9E38-CA1BFAF294C6}" type="datetimeFigureOut">
              <a:rPr lang="en-US" smtClean="0"/>
              <a:t>11/19/2024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3326144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D5EB4C1-BACA-4836-9E38-CA1BFAF294C6}" type="datetimeFigureOut">
              <a:rPr lang="en-US" smtClean="0"/>
              <a:t>11/19/2024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1191885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D5EB4C1-BACA-4836-9E38-CA1BFAF294C6}" type="datetimeFigureOut">
              <a:rPr lang="en-US" smtClean="0"/>
              <a:t>11/19/2024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183044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5EB4C1-BACA-4836-9E38-CA1BFAF294C6}" type="datetimeFigureOut">
              <a:rPr lang="en-US" smtClean="0"/>
              <a:t>11/19/2024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4292331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5EB4C1-BACA-4836-9E38-CA1BFAF294C6}" type="datetimeFigureOut">
              <a:rPr lang="en-US" smtClean="0"/>
              <a:t>11/19/2024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1914822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D5EB4C1-BACA-4836-9E38-CA1BFAF294C6}" type="datetimeFigureOut">
              <a:rPr lang="en-US" smtClean="0"/>
              <a:t>11/19/2024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F0DF29-776C-4D5E-8721-86E2FE336E73}" type="slidenum">
              <a:rPr lang="en-US" smtClean="0"/>
              <a:t>‹#›</a:t>
            </a:fld>
            <a:endParaRPr lang="en-US"/>
          </a:p>
        </p:txBody>
      </p:sp>
    </p:spTree>
    <p:extLst>
      <p:ext uri="{BB962C8B-B14F-4D97-AF65-F5344CB8AC3E}">
        <p14:creationId xmlns:p14="http://schemas.microsoft.com/office/powerpoint/2010/main" val="266940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5EB4C1-BACA-4836-9E38-CA1BFAF294C6}" type="datetimeFigureOut">
              <a:rPr lang="en-US" smtClean="0"/>
              <a:t>11/19/2024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F0DF29-776C-4D5E-8721-86E2FE336E73}" type="slidenum">
              <a:rPr lang="en-US" smtClean="0"/>
              <a:t>‹#›</a:t>
            </a:fld>
            <a:endParaRPr lang="en-US"/>
          </a:p>
        </p:txBody>
      </p:sp>
    </p:spTree>
    <p:extLst>
      <p:ext uri="{BB962C8B-B14F-4D97-AF65-F5344CB8AC3E}">
        <p14:creationId xmlns:p14="http://schemas.microsoft.com/office/powerpoint/2010/main" val="3201278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jpeg"/><Relationship Id="rId3" Type="http://schemas.openxmlformats.org/officeDocument/2006/relationships/slideLayout" Target="../slideLayouts/slideLayout2.xml"/><Relationship Id="rId7" Type="http://schemas.openxmlformats.org/officeDocument/2006/relationships/image" Target="../media/image4.jpeg"/><Relationship Id="rId12" Type="http://schemas.openxmlformats.org/officeDocument/2006/relationships/image" Target="../media/image9.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jpeg"/><Relationship Id="rId11" Type="http://schemas.openxmlformats.org/officeDocument/2006/relationships/image" Target="../media/image8.jpe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jpeg"/><Relationship Id="rId4" Type="http://schemas.openxmlformats.org/officeDocument/2006/relationships/image" Target="../media/image31.jpeg"/><Relationship Id="rId9"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br>
              <a:rPr lang="ka-GE" sz="1400" dirty="0"/>
            </a:br>
            <a:br>
              <a:rPr lang="ka-GE" sz="1400" dirty="0"/>
            </a:br>
            <a:r>
              <a:rPr lang="ka-GE" sz="2400" b="1" dirty="0"/>
              <a:t>არცერთი ბავშვი სკოლამდელი განათლების გარეშე</a:t>
            </a:r>
            <a:br>
              <a:rPr lang="ka-GE" sz="2400" b="1" dirty="0"/>
            </a:br>
            <a:br>
              <a:rPr lang="ka-GE" sz="1400" dirty="0"/>
            </a:br>
            <a:br>
              <a:rPr lang="ka-GE" sz="1400" dirty="0"/>
            </a:br>
            <a:r>
              <a:rPr lang="en-US" sz="2400" b="1" dirty="0"/>
              <a:t>No child without preschool education</a:t>
            </a:r>
            <a:br>
              <a:rPr lang="en-US" sz="2400" b="1" dirty="0"/>
            </a:br>
            <a:br>
              <a:rPr lang="ka-GE" sz="1400" dirty="0"/>
            </a:br>
            <a:endParaRPr lang="en-US" sz="1400" dirty="0"/>
          </a:p>
        </p:txBody>
      </p:sp>
      <p:sp>
        <p:nvSpPr>
          <p:cNvPr id="3" name="Subtitle 2"/>
          <p:cNvSpPr>
            <a:spLocks noGrp="1"/>
          </p:cNvSpPr>
          <p:nvPr>
            <p:ph type="subTitle" idx="1"/>
          </p:nvPr>
        </p:nvSpPr>
        <p:spPr/>
        <p:txBody>
          <a:bodyPr>
            <a:normAutofit/>
          </a:bodyPr>
          <a:lstStyle/>
          <a:p>
            <a:endParaRPr lang="ka-GE" sz="2000" b="1" dirty="0"/>
          </a:p>
          <a:p>
            <a:r>
              <a:rPr lang="ka-GE" sz="2000" b="1" dirty="0"/>
              <a:t>სერგო ხიდეშელი</a:t>
            </a:r>
          </a:p>
          <a:p>
            <a:r>
              <a:rPr lang="ka-GE" sz="1600" b="1" dirty="0"/>
              <a:t>ონის მუნიციპალიტეტის მერი</a:t>
            </a:r>
          </a:p>
          <a:p>
            <a:endParaRPr lang="ka-GE" sz="2000" b="1" dirty="0"/>
          </a:p>
        </p:txBody>
      </p:sp>
    </p:spTree>
    <p:extLst>
      <p:ext uri="{BB962C8B-B14F-4D97-AF65-F5344CB8AC3E}">
        <p14:creationId xmlns:p14="http://schemas.microsoft.com/office/powerpoint/2010/main" val="3535885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09954"/>
            <a:ext cx="10515600" cy="6008412"/>
          </a:xfrm>
        </p:spPr>
        <p:txBody>
          <a:bodyPr>
            <a:normAutofit/>
          </a:bodyPr>
          <a:lstStyle/>
          <a:p>
            <a:endParaRPr lang="ka-GE" sz="1900" b="1" dirty="0"/>
          </a:p>
          <a:p>
            <a:r>
              <a:rPr lang="ka-GE" sz="1600" b="1" dirty="0"/>
              <a:t>სამომავლო ამოცანები:</a:t>
            </a:r>
            <a:endParaRPr lang="en-US" sz="1600" dirty="0"/>
          </a:p>
          <a:p>
            <a:r>
              <a:rPr lang="ka-GE" sz="1600" b="1" dirty="0">
                <a:latin typeface="Segoe UI" panose="020B0502040204020203" pitchFamily="34" charset="0"/>
              </a:rPr>
              <a:t>ხარისხის მუდმივი გაუმჯობესება პრიორიტეტია ალტერნატიული მოდელებისთვის.</a:t>
            </a:r>
            <a:endParaRPr lang="ka-GE" sz="1600" b="1" dirty="0"/>
          </a:p>
          <a:p>
            <a:pPr marL="0" indent="0" algn="just">
              <a:buNone/>
            </a:pPr>
            <a:r>
              <a:rPr lang="ka-GE" sz="1600" b="1" dirty="0"/>
              <a:t> პრაქტიკამ დაგვანახა, რომ თამაშის გზით ყველა იმ ინფორმაციის მიწოდება, რაც სტანდარტითაა გათვალისწინებული, მეტ დროს მოითხოვს და სამი საათი არასაკმარისია.  სოფელ </a:t>
            </a:r>
            <a:r>
              <a:rPr lang="ka-GE" sz="1600" b="1" dirty="0" err="1"/>
              <a:t>წედისის</a:t>
            </a:r>
            <a:r>
              <a:rPr lang="ka-GE" sz="1600" b="1" dirty="0"/>
              <a:t> ოჯახზე დაფუძნებული ალტერნატიული ცენტრის აღმზრდელმა პრაქტიკაში დაიწყო დანერგვა </a:t>
            </a:r>
            <a:r>
              <a:rPr lang="ka-GE" sz="1600" b="1" dirty="0" err="1"/>
              <a:t>ე.წ</a:t>
            </a:r>
            <a:r>
              <a:rPr lang="ka-GE" sz="1600" b="1" dirty="0"/>
              <a:t>. თამაში - ექსპერიმენტი. მაგალითად, გიორგი თვითონ ცრის პურის ფქვილს ნამდვილი საცერით, ნამდვილ თასში, აღმზრდელთან ერთად ზელს პურს და ერთად აცხობენ. პარალელურად, მოქმედების პროცესში, აღმზრდელი აწვდის ბევრ ინფორმაციას პურის მოყვანიდან დაწყებული, სუფრაზე მიტანამდე დამთავრებული (სწავლა კეთებით). პროცესი საკმაოდ ემოციური და შთამბეჭდავია. უკვე შეძენილი გამოცდილება და მსგავსი მაგალითები გვარწმუნებს, რომ სახელმწიფო სტანდარტზე დაფუძნებით, უნდა მომზადდეს ალტერნატიული ცენტრებისთვის სტანდარტები, სამსაათიანი დღის რეჟიმის გათვალისწინებით, რომლებიც შეესაბამება ალტერნატიული </a:t>
            </a:r>
            <a:r>
              <a:rPr lang="en-US" sz="1600" b="1" dirty="0">
                <a:latin typeface="Sylfaen" panose="010A0502050306030303" pitchFamily="18" charset="0"/>
              </a:rPr>
              <a:t>ECEC </a:t>
            </a:r>
            <a:r>
              <a:rPr lang="ka-GE" sz="1600" b="1" dirty="0">
                <a:latin typeface="Sylfaen" panose="010A0502050306030303" pitchFamily="18" charset="0"/>
              </a:rPr>
              <a:t>ცენტრების</a:t>
            </a:r>
            <a:r>
              <a:rPr lang="en-GB" sz="1600" b="1" dirty="0">
                <a:latin typeface="Sylfaen" panose="010A0502050306030303" pitchFamily="18" charset="0"/>
              </a:rPr>
              <a:t> </a:t>
            </a:r>
            <a:r>
              <a:rPr lang="ka-GE" sz="1600" b="1" dirty="0">
                <a:latin typeface="Sylfaen" panose="010A0502050306030303" pitchFamily="18" charset="0"/>
              </a:rPr>
              <a:t>რეალობას. (მაგ., მასწავლებლის სახელმძღვანელო, აქტივობების რესურსების წიგნები და </a:t>
            </a:r>
            <a:r>
              <a:rPr lang="ka-GE" sz="1600" b="1" dirty="0" err="1">
                <a:latin typeface="Sylfaen" panose="010A0502050306030303" pitchFamily="18" charset="0"/>
              </a:rPr>
              <a:t>ა.შ</a:t>
            </a:r>
            <a:r>
              <a:rPr lang="ka-GE" sz="1600" b="1" dirty="0">
                <a:latin typeface="Sylfaen" panose="010A0502050306030303" pitchFamily="18" charset="0"/>
              </a:rPr>
              <a:t>. .). (</a:t>
            </a:r>
            <a:r>
              <a:rPr lang="en-US" sz="1600" b="1" dirty="0">
                <a:latin typeface="Sylfaen" panose="010A0502050306030303" pitchFamily="18" charset="0"/>
              </a:rPr>
              <a:t>JICA-</a:t>
            </a:r>
            <a:r>
              <a:rPr lang="ka-GE" sz="1600" b="1" dirty="0">
                <a:latin typeface="Sylfaen" panose="010A0502050306030303" pitchFamily="18" charset="0"/>
              </a:rPr>
              <a:t>მ და სხვა სააგენტოებმა შესაძლოა განიხილონ მხარდაჭერა ასეთი მასალების შემუშავებაში სასწავლო პროგრამებთან სინერგიით).</a:t>
            </a:r>
          </a:p>
          <a:p>
            <a:pPr marL="0" indent="0">
              <a:buNone/>
            </a:pPr>
            <a:endParaRPr lang="en-US" sz="1900" b="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7981" y="4373419"/>
            <a:ext cx="2203939" cy="1960685"/>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1701" y="4373418"/>
            <a:ext cx="2063262" cy="196068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020" y="4382211"/>
            <a:ext cx="2266394" cy="195189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02478" y="4382211"/>
            <a:ext cx="2655562" cy="1951892"/>
          </a:xfrm>
          <a:prstGeom prst="rect">
            <a:avLst/>
          </a:prstGeom>
        </p:spPr>
      </p:pic>
    </p:spTree>
    <p:extLst>
      <p:ext uri="{BB962C8B-B14F-4D97-AF65-F5344CB8AC3E}">
        <p14:creationId xmlns:p14="http://schemas.microsoft.com/office/powerpoint/2010/main" val="3059316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53915"/>
            <a:ext cx="10515600" cy="5623048"/>
          </a:xfrm>
        </p:spPr>
        <p:txBody>
          <a:bodyPr>
            <a:normAutofit fontScale="47500" lnSpcReduction="20000"/>
          </a:bodyPr>
          <a:lstStyle/>
          <a:p>
            <a:endParaRPr lang="ka-GE" sz="1900" b="1" dirty="0"/>
          </a:p>
          <a:p>
            <a:endParaRPr lang="ka-GE" sz="1900" b="1" dirty="0"/>
          </a:p>
          <a:p>
            <a:pPr algn="just"/>
            <a:r>
              <a:rPr lang="ka-GE" sz="3400" b="1" dirty="0"/>
              <a:t>ცენტრების აღმზრდელების გადამზადება, რომლის პროცესიც უკვე დაწყებულია; </a:t>
            </a:r>
          </a:p>
          <a:p>
            <a:pPr algn="just"/>
            <a:r>
              <a:rPr lang="ka-GE" sz="3400" b="1"/>
              <a:t>მიმდინარე წლის 19-20 </a:t>
            </a:r>
            <a:r>
              <a:rPr lang="ka-GE" sz="3400" b="1" dirty="0"/>
              <a:t>ივნისს ა(ა)იპ ონის მუნიციპალიტეტის ბაგა-ბაღში ალტერნატიული ცენტრის ყველა აღმზრდელი ჩაერთო ა(ა)იპ მაკ ჯორჯიას ტრენინგში „რთული ქცევის მართვა“;</a:t>
            </a:r>
            <a:endParaRPr lang="en-US" sz="3400" dirty="0"/>
          </a:p>
          <a:p>
            <a:pPr algn="just"/>
            <a:r>
              <a:rPr lang="ka-GE" sz="3400" b="1" dirty="0"/>
              <a:t>23 ივნისს </a:t>
            </a:r>
            <a:r>
              <a:rPr lang="ka-GE" sz="3400" b="1" dirty="0" err="1"/>
              <a:t>ნეირობალანსირების</a:t>
            </a:r>
            <a:r>
              <a:rPr lang="ka-GE" sz="3400" b="1" dirty="0"/>
              <a:t> ცენტრის მიერ ორგანიზებულ ტრენინგში ბაგა-ბაღის აღმზრდელებისა და მშობლებისთვის “მშობლების გაძლიერება, მათი ფსიქო-ემოციური დონის </a:t>
            </a:r>
            <a:r>
              <a:rPr lang="ka-GE" sz="3400" b="1" dirty="0" err="1"/>
              <a:t>დასტაბილიზება</a:t>
            </a:r>
            <a:r>
              <a:rPr lang="ka-GE" sz="3400" b="1" dirty="0"/>
              <a:t> ბავშვის განვითარების ყველა ეტაპზე“.</a:t>
            </a:r>
          </a:p>
          <a:p>
            <a:pPr algn="just"/>
            <a:r>
              <a:rPr lang="ka-GE" sz="3400" b="1" dirty="0"/>
              <a:t>თვეში ორჯერ, ცენტრების აღსაზრდელების ტრანსპორტირება ა(ა)იპ ონის მუნიციპალიტეტის ბაგა-ბაღში;</a:t>
            </a:r>
          </a:p>
          <a:p>
            <a:pPr algn="just"/>
            <a:r>
              <a:rPr lang="ka-GE" sz="3400" b="1" dirty="0"/>
              <a:t>უკვე დანერგილი გამოცდილების, სისტემატური გაზიარების პრაქტიკის „ალტერნატიული ცენტრები მუშაობენ ერთად“ გაგრძელება;</a:t>
            </a:r>
          </a:p>
          <a:p>
            <a:pPr algn="just"/>
            <a:r>
              <a:rPr lang="ka-GE" sz="3400" b="1" dirty="0"/>
              <a:t>მუნიციპალიტეტის ტერიტორიაზე დაწყებული ახალი საბავშვო ბაღების მშენებლობის წარმატებით დასრულება (ქალაქი ონი - 100 ბავშვზე და სოფელი ღარი - 50 ბავშვზე) ავტორიზაციის პროცესის წარმატებით გავლის მიზნით.</a:t>
            </a:r>
          </a:p>
          <a:p>
            <a:pPr algn="just"/>
            <a:r>
              <a:rPr lang="ka-GE" sz="3400" b="1" dirty="0"/>
              <a:t>პროექტის წარმატება განაპირობა ონის მუნიციპალიტეტის მერიასთან, საქართველოს განათლების, მეცნიერებისა და ახალგაზრდობის სამინისტროს სკოლამდელი განათლების სამმართველოს და იაპონიის საერთაშორისო თანამშრომლობის სააგენტოს </a:t>
            </a:r>
            <a:r>
              <a:rPr lang="en-US" sz="3400" b="1" dirty="0"/>
              <a:t>(JICA) </a:t>
            </a:r>
            <a:r>
              <a:rPr lang="ka-GE" sz="3400" b="1" dirty="0"/>
              <a:t>თანამშრომლობამ, </a:t>
            </a:r>
            <a:r>
              <a:rPr lang="ka-GE" sz="3400" b="1" dirty="0" err="1"/>
              <a:t>რისი</a:t>
            </a:r>
            <a:r>
              <a:rPr lang="ka-GE" sz="3400" b="1" dirty="0"/>
              <a:t> შედეგიცაა სკოლამდელი აღზრდისა და განათლების  სრული ხელმისაწვდომობა მუნიციპალიტეტის მთელ ტერიტორიაზე. </a:t>
            </a:r>
            <a:endParaRPr lang="en-US" sz="3400" dirty="0"/>
          </a:p>
          <a:p>
            <a:pPr marL="0" indent="0" algn="just">
              <a:buNone/>
            </a:pPr>
            <a:r>
              <a:rPr lang="ka-GE" sz="3400" b="1" dirty="0"/>
              <a:t> </a:t>
            </a:r>
          </a:p>
          <a:p>
            <a:pPr marL="0" indent="0">
              <a:buNone/>
            </a:pPr>
            <a:endParaRPr lang="en-US" sz="2300" dirty="0"/>
          </a:p>
          <a:p>
            <a:pPr marL="0" indent="0">
              <a:buNone/>
            </a:pPr>
            <a:r>
              <a:rPr lang="ka-GE" sz="2300" dirty="0"/>
              <a:t>                                </a:t>
            </a:r>
            <a:endParaRPr lang="en-US" sz="2300" dirty="0"/>
          </a:p>
          <a:p>
            <a:endParaRPr lang="en-US" sz="1900" dirty="0"/>
          </a:p>
        </p:txBody>
      </p:sp>
    </p:spTree>
    <p:extLst>
      <p:ext uri="{BB962C8B-B14F-4D97-AF65-F5344CB8AC3E}">
        <p14:creationId xmlns:p14="http://schemas.microsoft.com/office/powerpoint/2010/main" val="36629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08892"/>
            <a:ext cx="10503877" cy="5368071"/>
          </a:xfrm>
        </p:spPr>
        <p:txBody>
          <a:bodyPr>
            <a:normAutofit/>
          </a:bodyPr>
          <a:lstStyle/>
          <a:p>
            <a:endParaRPr lang="ka-GE" sz="2000" b="1" dirty="0"/>
          </a:p>
          <a:p>
            <a:pPr algn="just"/>
            <a:r>
              <a:rPr lang="ka-GE" sz="1600" b="1" dirty="0"/>
              <a:t>ონის მუნიციპალიტეტის ფართობი შეადგენს 1359,4 კვ. კმ., აერთიანებს ადმინისტრაციულ ცენტრს (ქალაქი ონი) და 64 სოფელს, რომლებიც 19 ადმინისტრაციულ ერთეულადაა დაყოფილი. ყველა დასახლებას მაღალმთიანი დასახლების სტატუსი აქვს მინიჭებული.  </a:t>
            </a:r>
            <a:endParaRPr lang="en-US" sz="1600" dirty="0"/>
          </a:p>
          <a:p>
            <a:pPr algn="just"/>
            <a:r>
              <a:rPr lang="ka-GE" sz="1600" b="1" dirty="0"/>
              <a:t>მუნიციპალიტეტისთვის, მიგრაციის მზარდი ტენდენციის ფონზე, სასიცოცხლოდ მნიშვნელოვანია თითოეული ოჯახის კეთილდღეობაზე მიმართული მუნიციპალური პროგრამებისა და პროექტების განხორციელება. ერთ-ერთ მთავარ პრიორიტეტს კი წარმოადგენს ბავშვზე ორიენტირებული სერვისების გაძლიერება,  სკოლამდელი ასაკის თითოეული ბავშვისთვის  ინკლუზიური სისტემების, სერვისებისა და პრაქტიკების დანერგვა.  </a:t>
            </a:r>
          </a:p>
          <a:p>
            <a:pPr algn="just"/>
            <a:r>
              <a:rPr lang="ka-GE" sz="1600" b="1" dirty="0"/>
              <a:t>მუნიციპალიტეტის 64 სოფლიდან, 8 სოფელში - ბავშვების მცირე რაოდენობის გათვალისწინებით, ტრადიციული საბავშვო ბაღი არ არის შესაფერისი ვარიანტი. ამიტომ მოვიაზრეთ დივერსიფიცირებული, ინოვაციური ECEC (</a:t>
            </a:r>
            <a:r>
              <a:rPr lang="ka-GE" sz="1600" b="1" dirty="0" err="1"/>
              <a:t>Early</a:t>
            </a:r>
            <a:r>
              <a:rPr lang="ka-GE" sz="1600" b="1" dirty="0"/>
              <a:t> </a:t>
            </a:r>
            <a:r>
              <a:rPr lang="ka-GE" sz="1600" b="1" dirty="0" err="1"/>
              <a:t>childhood</a:t>
            </a:r>
            <a:r>
              <a:rPr lang="ka-GE" sz="1600" b="1" dirty="0"/>
              <a:t> </a:t>
            </a:r>
            <a:r>
              <a:rPr lang="ka-GE" sz="1600" b="1" dirty="0" err="1"/>
              <a:t>education</a:t>
            </a:r>
            <a:r>
              <a:rPr lang="ka-GE" sz="1600" b="1" dirty="0"/>
              <a:t> </a:t>
            </a:r>
            <a:r>
              <a:rPr lang="ka-GE" sz="1600" b="1" dirty="0" err="1"/>
              <a:t>and</a:t>
            </a:r>
            <a:r>
              <a:rPr lang="ka-GE" sz="1600" b="1" dirty="0"/>
              <a:t> </a:t>
            </a:r>
            <a:r>
              <a:rPr lang="ka-GE" sz="1600" b="1" dirty="0" err="1"/>
              <a:t>care</a:t>
            </a:r>
            <a:r>
              <a:rPr lang="ka-GE" sz="1600" b="1" dirty="0"/>
              <a:t>) ფორმატში სკოლამდელი აღზრდისა და განათლების ალტერნატიული ცენტრების გახსნა. </a:t>
            </a:r>
            <a:endParaRPr lang="en-US" sz="1600" dirty="0"/>
          </a:p>
          <a:p>
            <a:pPr algn="just"/>
            <a:r>
              <a:rPr lang="ka-GE" sz="1600" b="1" dirty="0"/>
              <a:t>თავდაპირველად, სოფლებში მოვახდინეთ სკოლამდელი ასაკის ბავშვების იდენტიფიცირება მერის წარმომადგენლების და სოფლის ექიმების დახმარებით, შევხვდით თითოეული აღსაზრდელის მშობელს, გავაცანით ცენტრების ფუნქციონირების მნიშვნელობა და მათი ჩართულობით დავიწყეთ აღნიშნული ცენტრების დაფუძნება. თითოეული ცენტრისთვის ასევე მოვახდინეთ აღმზრდელების იდენტიფიცირება, სოფლებში, სადაც საჯარო სკოლები არ ფუნქციონირებს, კერძო სახლებში დავიქირავეთ შესაბამისი სივრცე. ცივი სეზონისთვის თითოეული ცენტრი უზრუნველყოფილია </a:t>
            </a:r>
            <a:r>
              <a:rPr lang="ka-GE" sz="1600" b="1"/>
              <a:t>საშეშე მერქნით</a:t>
            </a:r>
            <a:r>
              <a:rPr lang="ka-GE" sz="1600" b="1" dirty="0"/>
              <a:t>.  </a:t>
            </a:r>
            <a:endParaRPr lang="en-US" sz="1600" dirty="0"/>
          </a:p>
          <a:p>
            <a:pPr algn="just"/>
            <a:endParaRPr lang="en-US" sz="2400" dirty="0"/>
          </a:p>
          <a:p>
            <a:endParaRPr lang="en-US" sz="2000" dirty="0"/>
          </a:p>
          <a:p>
            <a:endParaRPr lang="en-US" sz="1600" dirty="0"/>
          </a:p>
        </p:txBody>
      </p:sp>
    </p:spTree>
    <p:extLst>
      <p:ext uri="{BB962C8B-B14F-4D97-AF65-F5344CB8AC3E}">
        <p14:creationId xmlns:p14="http://schemas.microsoft.com/office/powerpoint/2010/main" val="1291904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8598" y="1483701"/>
            <a:ext cx="1623646" cy="1808284"/>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2569" y="1483701"/>
            <a:ext cx="1655672" cy="1795097"/>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19291" y="1470514"/>
            <a:ext cx="1882400" cy="1795096"/>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01088" y="1470514"/>
            <a:ext cx="1795163" cy="1808284"/>
          </a:xfrm>
          <a:prstGeom prst="rect">
            <a:avLst/>
          </a:prstGeom>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33611" y="1513984"/>
            <a:ext cx="1578378" cy="1796888"/>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407556" y="3645400"/>
            <a:ext cx="1739373" cy="1924525"/>
          </a:xfrm>
          <a:prstGeom prst="rect">
            <a:avLst/>
          </a:prstGeom>
        </p:spPr>
      </p:pic>
      <p:pic>
        <p:nvPicPr>
          <p:cNvPr id="11" name="1405475f-b0e5-4e51-8323-7bec2f86f6d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088598" y="3657601"/>
            <a:ext cx="1828067" cy="1912324"/>
          </a:xfrm>
          <a:prstGeom prst="rect">
            <a:avLst/>
          </a:prstGeom>
        </p:spPr>
      </p:pic>
      <p:pic>
        <p:nvPicPr>
          <p:cNvPr id="12" name="Picture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04930" y="3651500"/>
            <a:ext cx="1914361" cy="1924525"/>
          </a:xfrm>
          <a:prstGeom prst="rect">
            <a:avLst/>
          </a:prstGeom>
        </p:spPr>
      </p:pic>
      <p:pic>
        <p:nvPicPr>
          <p:cNvPr id="16" name="Picture 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37394" y="3645400"/>
            <a:ext cx="1406719" cy="1958687"/>
          </a:xfrm>
          <a:prstGeom prst="rect">
            <a:avLst/>
          </a:prstGeom>
        </p:spPr>
      </p:pic>
      <p:pic>
        <p:nvPicPr>
          <p:cNvPr id="19" name="Content Placeholder 18"/>
          <p:cNvPicPr>
            <a:picLocks noGrp="1" noChangeAspect="1"/>
          </p:cNvPicPr>
          <p:nvPr>
            <p:ph idx="1"/>
          </p:nvPr>
        </p:nvPicPr>
        <p:blipFill>
          <a:blip r:embed="rId13" cstate="print">
            <a:extLst>
              <a:ext uri="{28A0092B-C50C-407E-A947-70E740481C1C}">
                <a14:useLocalDpi xmlns:a14="http://schemas.microsoft.com/office/drawing/2010/main" val="0"/>
              </a:ext>
            </a:extLst>
          </a:blip>
          <a:stretch>
            <a:fillRect/>
          </a:stretch>
        </p:blipFill>
        <p:spPr>
          <a:xfrm>
            <a:off x="8938022" y="3645399"/>
            <a:ext cx="2256905" cy="1924525"/>
          </a:xfrm>
          <a:prstGeom prst="rect">
            <a:avLst/>
          </a:prstGeom>
        </p:spPr>
      </p:pic>
    </p:spTree>
    <p:extLst>
      <p:ext uri="{BB962C8B-B14F-4D97-AF65-F5344CB8AC3E}">
        <p14:creationId xmlns:p14="http://schemas.microsoft.com/office/powerpoint/2010/main" val="16681607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6669"/>
            <a:ext cx="10515600" cy="5714999"/>
          </a:xfrm>
        </p:spPr>
        <p:txBody>
          <a:bodyPr>
            <a:normAutofit/>
          </a:bodyPr>
          <a:lstStyle/>
          <a:p>
            <a:pPr algn="just"/>
            <a:endParaRPr lang="ka-GE" sz="1600" b="1" dirty="0"/>
          </a:p>
          <a:p>
            <a:pPr algn="just"/>
            <a:r>
              <a:rPr lang="ka-GE" sz="1600" b="1" dirty="0"/>
              <a:t>2022 წელს ფუნქციონირებდა სკოლაზე დაფუძნებული ორი ალტერნატიული ცენტრი (სოფლები - </a:t>
            </a:r>
            <a:r>
              <a:rPr lang="ka-GE" sz="1600" b="1" dirty="0" err="1"/>
              <a:t>ჭიორა</a:t>
            </a:r>
            <a:r>
              <a:rPr lang="ka-GE" sz="1600" b="1" dirty="0"/>
              <a:t> (1 ბავშვი) და უწერა (2 ბავშვი). დღეისათვის ფუნქციონირებს სკოლამდელი აღზრდისა და განათლების 8 ალტერნატიული ცენტრი - 4 სკოლაზე დაფუძნებული (სოფლები: </a:t>
            </a:r>
            <a:r>
              <a:rPr lang="ka-GE" sz="1600" b="1" dirty="0" err="1"/>
              <a:t>ჭიორა</a:t>
            </a:r>
            <a:r>
              <a:rPr lang="ka-GE" sz="1600" b="1" dirty="0"/>
              <a:t>, უწერა, </a:t>
            </a:r>
            <a:r>
              <a:rPr lang="ka-GE" sz="1600" b="1" dirty="0" err="1"/>
              <a:t>სორი</a:t>
            </a:r>
            <a:r>
              <a:rPr lang="ka-GE" sz="1600" b="1" dirty="0"/>
              <a:t>, ღები) და 4 ოჯახზე დაფუძნებული  (სოფლები: </a:t>
            </a:r>
            <a:r>
              <a:rPr lang="ka-GE" sz="1600" b="1" dirty="0" err="1"/>
              <a:t>წედისი</a:t>
            </a:r>
            <a:r>
              <a:rPr lang="ka-GE" sz="1600" b="1" dirty="0"/>
              <a:t>, </a:t>
            </a:r>
            <a:r>
              <a:rPr lang="ka-GE" sz="1600" b="1" dirty="0" err="1"/>
              <a:t>ჟაშქვა</a:t>
            </a:r>
            <a:r>
              <a:rPr lang="ka-GE" sz="1600" b="1" dirty="0"/>
              <a:t>, </a:t>
            </a:r>
            <a:r>
              <a:rPr lang="ka-GE" sz="1600" b="1" dirty="0" err="1"/>
              <a:t>ცხმორი</a:t>
            </a:r>
            <a:r>
              <a:rPr lang="ka-GE" sz="1600" b="1" dirty="0"/>
              <a:t>, </a:t>
            </a:r>
            <a:r>
              <a:rPr lang="ka-GE" sz="1600" b="1" dirty="0" err="1"/>
              <a:t>ჯინჭვისი</a:t>
            </a:r>
            <a:r>
              <a:rPr lang="ka-GE" sz="1600" b="1" dirty="0"/>
              <a:t>), სულ 16 ბავშვი - 9 ბიჭი და 7 გოგონა.  დასახლებებში, სადაც საჯარო სკოლები არ ფუნქციონირებს ცენტრები განთავსებულია</a:t>
            </a:r>
            <a:r>
              <a:rPr lang="en-US" sz="1600" b="1" dirty="0"/>
              <a:t> </a:t>
            </a:r>
            <a:r>
              <a:rPr lang="ka-GE" sz="1600" b="1" dirty="0"/>
              <a:t> კერძო სახლებში,</a:t>
            </a:r>
            <a:r>
              <a:rPr lang="ka-GE" sz="1600" b="1" dirty="0">
                <a:solidFill>
                  <a:srgbClr val="FF0000"/>
                </a:solidFill>
              </a:rPr>
              <a:t> </a:t>
            </a:r>
            <a:r>
              <a:rPr lang="ka-GE" sz="1600" b="1" dirty="0"/>
              <a:t>შედარებით ადაპტირებული გარემოთი.</a:t>
            </a:r>
            <a:endParaRPr lang="en-US" sz="1600" b="1" dirty="0"/>
          </a:p>
          <a:p>
            <a:pPr algn="just"/>
            <a:r>
              <a:rPr lang="ka-GE" sz="1600" b="1" dirty="0"/>
              <a:t>სკოლამდელი აღზრდისა და განათლების ალტერნატიულ ცენტრებში ჩართულები არიან 2-დან 6 წლამდე ასაკის ბავშვები, რაც მათთვის საჭირო სოციუმის შექმნას უზრუნველყოფს. ცენტრებში რეალურად ხორციელდება ინკლუზიური განათლება, როგორც საგანმანათლებლო მიდგომა, რომლის ფარგლებშიც უზრუნველყოფილია ყველა ბავშვისთვის ხარისხიანი განათლების მიწოდება, მათი ინდივიდუალური საჭიროებების გათვალისწინებით. ცენტრები მუშაობენ </a:t>
            </a:r>
            <a:r>
              <a:rPr lang="ka-GE" sz="1600" b="1" dirty="0" err="1"/>
              <a:t>კურიკულუმით</a:t>
            </a:r>
            <a:r>
              <a:rPr lang="ka-GE" sz="1600" b="1" dirty="0"/>
              <a:t> - „ადრეული განათლების </a:t>
            </a:r>
            <a:r>
              <a:rPr lang="ka-GE" sz="1600" b="1" dirty="0" err="1"/>
              <a:t>კურიკულუმი</a:t>
            </a:r>
            <a:r>
              <a:rPr lang="ka-GE" sz="1600" b="1" dirty="0"/>
              <a:t> თამაში“ (მეთოდური სახელმძღვანელო 2-დან 5 წლამდე და შერეული ასაკობრივი ჯგუფებისთვის) და გადიან სასკოლო მზაობის საგანმანათლებლო სახელმწიფო სტანდარტს.</a:t>
            </a:r>
          </a:p>
          <a:p>
            <a:r>
              <a:rPr lang="ka-GE" sz="1600" b="1" dirty="0"/>
              <a:t>ალტერნატიულ ცენტრებში სასკოლო მზაობის მიხედვით ბავშვის შეფასების საუკეთესო საშუალებაა მერიის შესაბამისი სამსახურის ინიციატივით და ბაგა-ბაღის </a:t>
            </a:r>
            <a:r>
              <a:rPr lang="ka-GE" sz="1600" b="1" dirty="0" err="1"/>
              <a:t>მულტიდისციპლინური</a:t>
            </a:r>
            <a:r>
              <a:rPr lang="ka-GE" sz="1600" b="1" dirty="0"/>
              <a:t> გუნდის ჩართულობით შეთავაზებული, სასკოლო მზაობის საგანმანათლებლო სტანდარტის შესაბამისი, 5-6 წლის აღსაზრდელთა შეფასების ფორმის - „ინფორმაცია ბავშვის შესახებ“ დანერგვა. კითხვარი ივსება სასწავლო წლის დასაწყისში, შუაში და წლის ბოლოს, მას ხელს აწერს აღმზრდელი და მშობელი. </a:t>
            </a:r>
            <a:endParaRPr lang="en-US" sz="1600" b="1" dirty="0"/>
          </a:p>
          <a:p>
            <a:r>
              <a:rPr lang="ka-GE" sz="1600" b="1" dirty="0"/>
              <a:t>ბავშვის შეფასების საუკეთესო ფორმაა ასევე, ბავშვის </a:t>
            </a:r>
            <a:r>
              <a:rPr lang="ka-GE" sz="1600" b="1" dirty="0" err="1"/>
              <a:t>პორტფოლიო</a:t>
            </a:r>
            <a:r>
              <a:rPr lang="ka-GE" sz="1600" b="1" dirty="0"/>
              <a:t>.</a:t>
            </a:r>
            <a:r>
              <a:rPr lang="ka-GE" sz="1800" b="1" dirty="0"/>
              <a:t> </a:t>
            </a:r>
            <a:endParaRPr lang="ka-GE" sz="1800" b="1" dirty="0">
              <a:latin typeface="Arial" panose="020B0604020202020204" pitchFamily="34" charset="0"/>
            </a:endParaRPr>
          </a:p>
          <a:p>
            <a:pPr algn="just"/>
            <a:endParaRPr lang="ka-GE" sz="1800" b="1" dirty="0"/>
          </a:p>
        </p:txBody>
      </p:sp>
    </p:spTree>
    <p:extLst>
      <p:ext uri="{BB962C8B-B14F-4D97-AF65-F5344CB8AC3E}">
        <p14:creationId xmlns:p14="http://schemas.microsoft.com/office/powerpoint/2010/main" val="1959795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9424"/>
            <a:ext cx="10515600" cy="5517540"/>
          </a:xfrm>
        </p:spPr>
        <p:txBody>
          <a:bodyPr>
            <a:normAutofit fontScale="85000" lnSpcReduction="20000"/>
          </a:bodyPr>
          <a:lstStyle/>
          <a:p>
            <a:pPr algn="just"/>
            <a:endParaRPr lang="ka-GE" sz="2100" b="1" dirty="0"/>
          </a:p>
          <a:p>
            <a:pPr algn="just"/>
            <a:endParaRPr lang="ka-GE" sz="2100" b="1" dirty="0"/>
          </a:p>
          <a:p>
            <a:pPr algn="just"/>
            <a:endParaRPr lang="ka-GE" sz="2100" b="1" dirty="0"/>
          </a:p>
          <a:p>
            <a:pPr algn="just"/>
            <a:endParaRPr lang="ka-GE" sz="2100" b="1" dirty="0"/>
          </a:p>
          <a:p>
            <a:pPr algn="just"/>
            <a:endParaRPr lang="ka-GE" sz="2100" b="1" dirty="0"/>
          </a:p>
          <a:p>
            <a:pPr marL="0" indent="0" algn="just">
              <a:buNone/>
            </a:pPr>
            <a:endParaRPr lang="ka-GE" sz="2000" b="1" dirty="0"/>
          </a:p>
          <a:p>
            <a:pPr marL="0" indent="0" algn="just">
              <a:buNone/>
            </a:pPr>
            <a:endParaRPr lang="ka-GE" sz="2000" b="1" dirty="0"/>
          </a:p>
          <a:p>
            <a:pPr algn="just"/>
            <a:r>
              <a:rPr lang="ka-GE" sz="1900" b="1" dirty="0"/>
              <a:t>ბავშვები უზრუნველყოფილი არიან  საგანმანათლებლო რესურსით, თვეში ერთხელ ისინი სტუმრობენ ა(ა)იპ ონის მუნიციპალიტეტის ბაგა-ბაღს და თანატოლებთან ერთად ერთვებიან აქტივობებში.</a:t>
            </a:r>
          </a:p>
          <a:p>
            <a:pPr algn="just"/>
            <a:r>
              <a:rPr lang="ka-GE" sz="1900" b="1" dirty="0"/>
              <a:t>მეთოდური თანამშრომლობა რომელსაც დავარქვით „ ბაღები მუშაობენ ერთად“ საუკეთესო პრაქტიკად იქცა ალტერნატიულ ცენტრებში </a:t>
            </a:r>
            <a:r>
              <a:rPr lang="ka-GE" sz="1900" b="1" dirty="0" err="1"/>
              <a:t>კურიკულუმის</a:t>
            </a:r>
            <a:r>
              <a:rPr lang="ka-GE" sz="1900" b="1" dirty="0"/>
              <a:t> „თამაში“ ადაპტაციისთვის. ბაგა-ბაღის </a:t>
            </a:r>
            <a:r>
              <a:rPr lang="ka-GE" sz="1900" b="1" dirty="0" err="1"/>
              <a:t>მულტიდისციპლინური</a:t>
            </a:r>
            <a:r>
              <a:rPr lang="ka-GE" sz="1900" b="1" dirty="0"/>
              <a:t> გუნდი, </a:t>
            </a:r>
            <a:r>
              <a:rPr lang="ka-GE" sz="1900" b="1" dirty="0" err="1"/>
              <a:t>კურიკულუმის</a:t>
            </a:r>
            <a:r>
              <a:rPr lang="ka-GE" sz="1900" b="1" dirty="0"/>
              <a:t> მიხედვით ადგენს ყოველთვიურ სამუშაო გეგმა-პროგრამას, რომელიც ეგზავნება ყველა ცენტრს და ეტაპობრივად ხდება ბაგა-ბაღის მიერ თითოეულ ცენტრში </a:t>
            </a:r>
            <a:r>
              <a:rPr lang="ka-GE" sz="1900" b="1" dirty="0" err="1"/>
              <a:t>კურიკულუმის</a:t>
            </a:r>
            <a:r>
              <a:rPr lang="ka-GE" sz="1900" b="1" dirty="0"/>
              <a:t> დანერგვის მონიტორინგი, რომელშიც ჩართულია მუნიციპალიტეტის მერიის შესაბამისი სამსახური. აღმზრდელთა პროფესიულ განვითარებას ემსახურება წარმატებული აღმზრდელების მიერ გადაღებული საუკეთესო აქტივობების ვიდეომასალის გადმოგზავნა ბაგა-ბაღში, სადაც განიხილება მასალის მეთოდური მხარე და საუკეთესო თამაში-აქტივობები იგზავნება ყველა ალტერნატიულ ცენტრში განხილვისა და პრაქტიკაში გამოყენების მიზნით.</a:t>
            </a:r>
            <a:endParaRPr lang="en-US" sz="1900" b="1" dirty="0"/>
          </a:p>
          <a:p>
            <a:pPr algn="just"/>
            <a:r>
              <a:rPr lang="ka-GE" sz="1900" b="1" dirty="0"/>
              <a:t>ბავშვის სოციალურ -ემოციური და კომუნიკაციური უნარების განვითარებას ემსახურება თვეში ერთხელ ბავშვების გადმოყვანა ბაგა-ბაღის შესაბამის ჯგუფში, დღის რეჟიმში ჩართვისთვის: თამაში თანატოლებთან ჯგუფში და ეზოში, კვება, გართობა და სხვა. პარალელურად ამ დროს ხდება აღმზრდელთა  გამოცდილების გაცვლა, რამაც ხელი შეუწყო მათ პროფესიულ ზრდას და პირველი შედეგებიც გამოიკვეთა. ამ აქტივობაში ბავშვის მშობლებიც აქტიურად არიან  ჩართული, იმის გათვალისწინებით, რომ ბავშვი მშობელთან ერთად უფრო დაცულად გრძნობს თავს და ემოციები კიდევ უფრო  დადებითია.</a:t>
            </a:r>
            <a:endParaRPr lang="en-US" sz="1900" b="1" dirty="0"/>
          </a:p>
          <a:p>
            <a:pPr algn="just"/>
            <a:endParaRPr lang="ka-GE" sz="1900" b="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8206" y="659424"/>
            <a:ext cx="1398120" cy="203432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8601" y="659423"/>
            <a:ext cx="1456820" cy="203432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9107" y="659422"/>
            <a:ext cx="1525743" cy="203432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8202" y="659557"/>
            <a:ext cx="1525642" cy="2034189"/>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5202" y="659423"/>
            <a:ext cx="1618716" cy="2034324"/>
          </a:xfrm>
          <a:prstGeom prst="rect">
            <a:avLst/>
          </a:prstGeom>
        </p:spPr>
      </p:pic>
    </p:spTree>
    <p:extLst>
      <p:ext uri="{BB962C8B-B14F-4D97-AF65-F5344CB8AC3E}">
        <p14:creationId xmlns:p14="http://schemas.microsoft.com/office/powerpoint/2010/main" val="2716392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40526" y="3281136"/>
            <a:ext cx="3215195" cy="212269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6274" y="3283233"/>
            <a:ext cx="2821575" cy="2122693"/>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5794" y="822957"/>
            <a:ext cx="3317966" cy="2216027"/>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5799" y="822958"/>
            <a:ext cx="2942051" cy="2216026"/>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8126" y="3283233"/>
            <a:ext cx="2886891" cy="2120596"/>
          </a:xfrm>
          <a:prstGeom prst="rect">
            <a:avLst/>
          </a:prstGeom>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0526" y="822958"/>
            <a:ext cx="2484852" cy="2216027"/>
          </a:xfrm>
          <a:prstGeom prst="rect">
            <a:avLst/>
          </a:prstGeom>
        </p:spPr>
      </p:pic>
    </p:spTree>
    <p:extLst>
      <p:ext uri="{BB962C8B-B14F-4D97-AF65-F5344CB8AC3E}">
        <p14:creationId xmlns:p14="http://schemas.microsoft.com/office/powerpoint/2010/main" val="965850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3143"/>
            <a:ext cx="10515600" cy="5523820"/>
          </a:xfrm>
        </p:spPr>
        <p:txBody>
          <a:bodyPr>
            <a:normAutofit/>
          </a:bodyPr>
          <a:lstStyle/>
          <a:p>
            <a:endParaRPr lang="ka-GE" sz="1900" b="1" dirty="0"/>
          </a:p>
          <a:p>
            <a:pPr algn="just"/>
            <a:endParaRPr lang="ka-GE" sz="1600" b="1" dirty="0"/>
          </a:p>
          <a:p>
            <a:pPr algn="just"/>
            <a:r>
              <a:rPr lang="ka-GE" sz="1600" b="1" dirty="0"/>
              <a:t>ჩვენი მიზანი: „არცერთი ბავშვი სკოლამდელი განათლების გარეშე“ მიღწეულია.</a:t>
            </a:r>
          </a:p>
          <a:p>
            <a:pPr algn="just"/>
            <a:r>
              <a:rPr lang="ka-GE" sz="1600" b="1" dirty="0"/>
              <a:t> მადლიერებას გამოვხატავთ იაპონიის საერთაშორისო თანამშრომლობის სააგენტოს </a:t>
            </a:r>
            <a:r>
              <a:rPr lang="en-US" sz="1600" b="1" dirty="0"/>
              <a:t>(JICA) </a:t>
            </a:r>
            <a:r>
              <a:rPr lang="ka-GE" sz="1600" b="1" dirty="0"/>
              <a:t> და ბატონ </a:t>
            </a:r>
            <a:r>
              <a:rPr lang="ka-GE" sz="1600" b="1" dirty="0" err="1"/>
              <a:t>მასაჰირო</a:t>
            </a:r>
            <a:r>
              <a:rPr lang="ka-GE" sz="1600" b="1" dirty="0"/>
              <a:t> კატოს მიმართ, გასული წლის ნოემბერ-დეკემბერში 4 ახლად დაფუძნებული ცენტრის, (2 ოჯახზე დაფუძნებული - სოფლები </a:t>
            </a:r>
            <a:r>
              <a:rPr lang="ka-GE" sz="1600" b="1" dirty="0" err="1"/>
              <a:t>ცხმორი</a:t>
            </a:r>
            <a:r>
              <a:rPr lang="ka-GE" sz="1600" b="1" dirty="0"/>
              <a:t>, </a:t>
            </a:r>
            <a:r>
              <a:rPr lang="ka-GE" sz="1600" b="1" dirty="0" err="1"/>
              <a:t>ჯინჭვისი</a:t>
            </a:r>
            <a:r>
              <a:rPr lang="ka-GE" sz="1600" b="1" dirty="0"/>
              <a:t> და 2 სკოლაზე დაფუძნებული  - სოფლები ღები და </a:t>
            </a:r>
            <a:r>
              <a:rPr lang="ka-GE" sz="1600" b="1" dirty="0" err="1"/>
              <a:t>სორი</a:t>
            </a:r>
            <a:r>
              <a:rPr lang="ka-GE" sz="1600" b="1" dirty="0"/>
              <a:t>) სკოლამდელი აღზრდისა და განათლების ალტერნატიული ცენტრის დაფინანსების გამო. </a:t>
            </a:r>
          </a:p>
          <a:p>
            <a:r>
              <a:rPr lang="ka-GE" sz="1600" b="1" dirty="0"/>
              <a:t>ცენტრებში ხშირმა ვიზიტებმა და საჭიროებების შესწავლამ, გარკვეულ შედეგებამდე მიგვიყვანა. ცენტრების სასწავლო-სააღმზრდელო პროცესის მართვას და ზედამხედველობას ახორციელებს მერიის შესაბამისი სამსახური და ა(ა)იპ ონის მუნიციპალიტეტის ბაგა-ბაღის </a:t>
            </a:r>
            <a:r>
              <a:rPr lang="ka-GE" sz="1600" b="1" dirty="0" err="1"/>
              <a:t>მულტიდისციპლინური</a:t>
            </a:r>
            <a:r>
              <a:rPr lang="ka-GE" sz="1600" b="1" dirty="0"/>
              <a:t> გუნდი. </a:t>
            </a:r>
          </a:p>
          <a:p>
            <a:endParaRPr lang="en-US" sz="1900" dirty="0"/>
          </a:p>
          <a:p>
            <a:endParaRPr lang="en-US" sz="19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2195" y="3859823"/>
            <a:ext cx="2447482" cy="2317140"/>
          </a:xfrm>
          <a:prstGeom prst="rect">
            <a:avLst/>
          </a:prstGeom>
        </p:spPr>
      </p:pic>
      <p:pic>
        <p:nvPicPr>
          <p:cNvPr id="5"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70" y="3859823"/>
            <a:ext cx="1910792" cy="23171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3382" y="3859823"/>
            <a:ext cx="3035449" cy="231714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23251" y="3859823"/>
            <a:ext cx="1774995" cy="2317140"/>
          </a:xfrm>
          <a:prstGeom prst="rect">
            <a:avLst/>
          </a:prstGeom>
        </p:spPr>
      </p:pic>
    </p:spTree>
    <p:extLst>
      <p:ext uri="{BB962C8B-B14F-4D97-AF65-F5344CB8AC3E}">
        <p14:creationId xmlns:p14="http://schemas.microsoft.com/office/powerpoint/2010/main" val="4219319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15462"/>
            <a:ext cx="10515600" cy="5561501"/>
          </a:xfrm>
        </p:spPr>
        <p:txBody>
          <a:bodyPr>
            <a:normAutofit/>
          </a:bodyPr>
          <a:lstStyle/>
          <a:p>
            <a:endParaRPr lang="ka-GE" sz="1600" b="1" dirty="0"/>
          </a:p>
          <a:p>
            <a:endParaRPr lang="ka-GE" sz="1600" b="1" dirty="0"/>
          </a:p>
          <a:p>
            <a:r>
              <a:rPr lang="ka-GE" sz="1600" b="1" dirty="0"/>
              <a:t>დაინერგა გამოცდილების სისტემატური გაზიარების პრაქტიკა: „ალტერნატიული ცენტრები მუშაობენ ერთად“, ონლაინ და უშუალო შეხვედრების გზით ა(ა)იპ ონის მუნიციპალიტეტის ბაგა-ბაღში.</a:t>
            </a:r>
          </a:p>
          <a:p>
            <a:endParaRPr lang="en-US" sz="19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104" y="2323052"/>
            <a:ext cx="2800685" cy="2565218"/>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34794" y="2323052"/>
            <a:ext cx="2570452" cy="2565218"/>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5250" y="2323052"/>
            <a:ext cx="3223973" cy="2557054"/>
          </a:xfrm>
          <a:prstGeom prst="rect">
            <a:avLst/>
          </a:prstGeom>
        </p:spPr>
      </p:pic>
    </p:spTree>
    <p:extLst>
      <p:ext uri="{BB962C8B-B14F-4D97-AF65-F5344CB8AC3E}">
        <p14:creationId xmlns:p14="http://schemas.microsoft.com/office/powerpoint/2010/main" val="3866241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12177"/>
            <a:ext cx="10515600" cy="5464786"/>
          </a:xfrm>
        </p:spPr>
        <p:txBody>
          <a:bodyPr/>
          <a:lstStyle/>
          <a:p>
            <a:endParaRPr lang="ka-GE" sz="1900" b="1" dirty="0"/>
          </a:p>
          <a:p>
            <a:pPr algn="just"/>
            <a:r>
              <a:rPr lang="ka-GE" sz="1600" b="1" dirty="0"/>
              <a:t>სკოლამდელი აღზრდისა და განათლების ალტერნატიული ცენტრების მიმართ განსაკუთრებულ ყურადღებას იჩენს ონის მუნიციპალიტეტის მერია, რომელიც ხელმძღვანელობს საქართველოს კანონის „ადრეული და სკოლამდელი აღზრდისა და განათლების შესახებ“ მუხლი 10. მუნიციპალიტეტების უფლებამოსილებები /ვალდებულებები სკოლამდელი აღზრდისა და განათლების სფეროში და საქართველოს კანონის „ბავშვის უფლებათა კოდექსის“ მოთხოვნების შესაბამისად. </a:t>
            </a:r>
            <a:endParaRPr lang="en-US" sz="1600" b="1" dirty="0"/>
          </a:p>
          <a:p>
            <a:pPr marL="0" indent="0" algn="just">
              <a:buNone/>
            </a:pPr>
            <a:r>
              <a:rPr lang="ka-GE" sz="1900" b="1" dirty="0"/>
              <a:t> </a:t>
            </a:r>
          </a:p>
          <a:p>
            <a:endParaRPr lang="ka-GE" sz="1900" b="1" dirty="0"/>
          </a:p>
          <a:p>
            <a:endParaRPr lang="ka-GE" sz="1900" b="1" dirty="0"/>
          </a:p>
          <a:p>
            <a:endParaRPr lang="ka-GE" sz="1900" b="1" dirty="0"/>
          </a:p>
          <a:p>
            <a:endParaRPr lang="ka-GE" sz="1900" b="1" dirty="0"/>
          </a:p>
          <a:p>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5200" y="4531941"/>
            <a:ext cx="2152151" cy="164129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05827" y="2598387"/>
            <a:ext cx="2087490" cy="1659563"/>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42628" y="4531941"/>
            <a:ext cx="2235608" cy="1641291"/>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4397" y="2614788"/>
            <a:ext cx="1966771" cy="165956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4563" y="2614788"/>
            <a:ext cx="2435150" cy="1643162"/>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37330" y="4531941"/>
            <a:ext cx="2325303" cy="1641292"/>
          </a:xfrm>
          <a:prstGeom prst="rect">
            <a:avLst/>
          </a:prstGeom>
        </p:spPr>
      </p:pic>
      <p:pic>
        <p:nvPicPr>
          <p:cNvPr id="11" name="Picture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5200" y="2598387"/>
            <a:ext cx="2417428" cy="1692366"/>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85966" y="4531941"/>
            <a:ext cx="2143634" cy="1648783"/>
          </a:xfrm>
          <a:prstGeom prst="rect">
            <a:avLst/>
          </a:prstGeom>
        </p:spPr>
      </p:pic>
    </p:spTree>
    <p:extLst>
      <p:ext uri="{BB962C8B-B14F-4D97-AF65-F5344CB8AC3E}">
        <p14:creationId xmlns:p14="http://schemas.microsoft.com/office/powerpoint/2010/main" val="27453538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TotalTime>
  <Words>1112</Words>
  <Application>Microsoft Office PowerPoint</Application>
  <PresentationFormat>Widescreen</PresentationFormat>
  <Paragraphs>60</Paragraphs>
  <Slides>11</Slides>
  <Notes>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Segoe UI</vt:lpstr>
      <vt:lpstr>Sylfaen</vt:lpstr>
      <vt:lpstr>Office Theme</vt:lpstr>
      <vt:lpstr>  არცერთი ბავშვი სკოლამდელი განათლების გარეშე   No child without preschool education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ონის მუნიციპალიტეტი  არცერთი ბავშვი სკოლამდელი განათლების გარეშე</dc:title>
  <dc:creator>Manana Chagelishvili</dc:creator>
  <cp:lastModifiedBy>Tamari</cp:lastModifiedBy>
  <cp:revision>84</cp:revision>
  <dcterms:created xsi:type="dcterms:W3CDTF">2024-06-20T10:50:01Z</dcterms:created>
  <dcterms:modified xsi:type="dcterms:W3CDTF">2024-11-19T08:02:07Z</dcterms:modified>
</cp:coreProperties>
</file>